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407" r:id="rId31"/>
    <p:sldId id="350" r:id="rId32"/>
    <p:sldId id="404" r:id="rId33"/>
    <p:sldId id="405" r:id="rId34"/>
    <p:sldId id="403" r:id="rId35"/>
    <p:sldId id="402" r:id="rId36"/>
    <p:sldId id="398" r:id="rId37"/>
    <p:sldId id="399" r:id="rId38"/>
    <p:sldId id="400" r:id="rId39"/>
    <p:sldId id="401" r:id="rId40"/>
    <p:sldId id="375" r:id="rId41"/>
    <p:sldId id="376" r:id="rId42"/>
    <p:sldId id="368" r:id="rId43"/>
    <p:sldId id="365" r:id="rId44"/>
    <p:sldId id="351" r:id="rId45"/>
    <p:sldId id="352" r:id="rId46"/>
    <p:sldId id="338" r:id="rId47"/>
    <p:sldId id="316"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43"/>
    <p:restoredTop sz="68237"/>
  </p:normalViewPr>
  <p:slideViewPr>
    <p:cSldViewPr snapToGrid="0" snapToObjects="1" showGuides="1">
      <p:cViewPr>
        <p:scale>
          <a:sx n="74" d="100"/>
          <a:sy n="74" d="100"/>
        </p:scale>
        <p:origin x="912"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065074752"/>
        <c:axId val="1065047856"/>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102281040"/>
        <c:axId val="1102512480"/>
      </c:barChart>
      <c:catAx>
        <c:axId val="106507475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065047856"/>
        <c:crossesAt val="0.0"/>
        <c:auto val="1"/>
        <c:lblAlgn val="ctr"/>
        <c:lblOffset val="100"/>
        <c:noMultiLvlLbl val="0"/>
      </c:catAx>
      <c:valAx>
        <c:axId val="1065047856"/>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065074752"/>
        <c:crosses val="autoZero"/>
        <c:crossBetween val="between"/>
      </c:valAx>
      <c:valAx>
        <c:axId val="1102512480"/>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102281040"/>
        <c:crosses val="max"/>
        <c:crossBetween val="between"/>
      </c:valAx>
      <c:catAx>
        <c:axId val="1102281040"/>
        <c:scaling>
          <c:orientation val="minMax"/>
        </c:scaling>
        <c:delete val="1"/>
        <c:axPos val="b"/>
        <c:numFmt formatCode="General" sourceLinked="1"/>
        <c:majorTickMark val="out"/>
        <c:minorTickMark val="none"/>
        <c:tickLblPos val="nextTo"/>
        <c:crossAx val="1102512480"/>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60624320"/>
        <c:axId val="1060606784"/>
      </c:scatterChart>
      <c:valAx>
        <c:axId val="106062432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60606784"/>
        <c:crosses val="autoZero"/>
        <c:crossBetween val="midCat"/>
      </c:valAx>
      <c:valAx>
        <c:axId val="1060606784"/>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60624320"/>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58544032"/>
        <c:axId val="1122685744"/>
      </c:barChart>
      <c:catAx>
        <c:axId val="1058544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685744"/>
        <c:crosses val="autoZero"/>
        <c:auto val="1"/>
        <c:lblAlgn val="ctr"/>
        <c:lblOffset val="100"/>
        <c:noMultiLvlLbl val="0"/>
      </c:catAx>
      <c:valAx>
        <c:axId val="1122685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8544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Say that it’s two classes as soon as you introduce the red and blue transparent panes.</a:t>
            </a:r>
          </a:p>
          <a:p>
            <a:r>
              <a:rPr lang="en-US" baseline="0" dirty="0" smtClean="0"/>
              <a:t>TODO: When you say it’s two classes, say that it’s regardless of the values of the two.</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at the very beginning of the slide that you’re very briefly telling them about the hardware design. Set expectations right at the </a:t>
            </a:r>
            <a:r>
              <a:rPr lang="en-US" baseline="0" smtClean="0"/>
              <a:t>beginning.</a:t>
            </a:r>
            <a:endParaRPr lang="en-US" baseline="0" dirty="0" smtClean="0"/>
          </a:p>
          <a:p>
            <a:endParaRPr lang="en-US" dirty="0" smtClean="0"/>
          </a:p>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of manual place-and-route.</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Say that this is just the cost of logic, doesn’t include</a:t>
            </a:r>
            <a:r>
              <a:rPr lang="en-US" baseline="0" dirty="0" smtClean="0"/>
              <a:t> table memories, IOs, etc.</a:t>
            </a:r>
          </a:p>
          <a:p>
            <a:r>
              <a:rPr lang="en-US" baseline="0" dirty="0" smtClean="0"/>
              <a:t>TODO: Say that we are not changing the </a:t>
            </a:r>
            <a:r>
              <a:rPr lang="en-US" baseline="0" dirty="0" err="1" smtClean="0"/>
              <a:t>Ios</a:t>
            </a:r>
            <a:r>
              <a:rPr lang="en-US" baseline="0" dirty="0" smtClean="0"/>
              <a:t>, table memories, etc.</a:t>
            </a:r>
            <a:endParaRPr lang="en-US" dirty="0" smtClean="0"/>
          </a:p>
          <a:p>
            <a:endParaRPr lang="en-US" dirty="0" smtClean="0"/>
          </a:p>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Use different colors for memory match and action. Maybe make </a:t>
            </a:r>
            <a:r>
              <a:rPr lang="en-US" dirty="0" err="1" smtClean="0"/>
              <a:t>dRMT</a:t>
            </a:r>
            <a:r>
              <a:rPr lang="en-US" dirty="0" smtClean="0"/>
              <a:t> a banner.</a:t>
            </a:r>
          </a:p>
          <a:p>
            <a:endParaRPr lang="en-US" dirty="0" smtClean="0"/>
          </a:p>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1863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48</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30.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10970"/>
    </mc:Choice>
    <mc:Fallback>
      <p:transition spd="slow" advTm="1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56054"/>
    </mc:Choice>
    <mc:Fallback>
      <p:transition spd="slow" advTm="56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106192"/>
    </mc:Choice>
    <mc:Fallback>
      <p:transition spd="slow" advTm="106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34907"/>
    </mc:Choice>
    <mc:Fallback>
      <p:transition spd="slow" advTm="34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70411"/>
    </mc:Choice>
    <mc:Fallback>
      <p:transition spd="slow" advTm="70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57192"/>
    </mc:Choice>
    <mc:Fallback>
      <p:transition spd="slow" advTm="57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32569"/>
    </mc:Choice>
    <mc:Fallback>
      <p:transition spd="slow" advTm="3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9183"/>
    </mc:Choice>
    <mc:Fallback>
      <p:transition spd="slow" advTm="9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16605"/>
    </mc:Choice>
    <mc:Fallback>
      <p:transition spd="slow" advTm="16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12903"/>
    </mc:Choice>
    <mc:Fallback>
      <p:transition spd="slow" advTm="12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21142"/>
    </mc:Choice>
    <mc:Fallback>
      <p:transition spd="slow" advTm="21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52444"/>
    </mc:Choice>
    <mc:Fallback>
      <p:transition spd="slow" advTm="52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11857"/>
    </mc:Choice>
    <mc:Fallback>
      <p:transition spd="slow" advTm="11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14699"/>
    </mc:Choice>
    <mc:Fallback>
      <p:transition spd="slow" advTm="14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latin typeface="Seravek" charset="0"/>
                <a:ea typeface="Seravek" charset="0"/>
                <a:cs typeface="Seravek" charset="0"/>
              </a:rPr>
              <a:t>Objective: Minimize max </a:t>
            </a:r>
            <a:r>
              <a:rPr lang="en-US" sz="3200" dirty="0" err="1" smtClean="0">
                <a:solidFill>
                  <a:srgbClr val="FF0000"/>
                </a:solidFill>
                <a:latin typeface="Seravek" charset="0"/>
                <a:ea typeface="Seravek" charset="0"/>
                <a:cs typeface="Seravek" charset="0"/>
              </a:rPr>
              <a:t>t</a:t>
            </a:r>
            <a:r>
              <a:rPr lang="en-US" sz="3200" baseline="-25000" dirty="0" err="1" smtClean="0">
                <a:solidFill>
                  <a:srgbClr val="FF0000"/>
                </a:solidFill>
                <a:latin typeface="Seravek" charset="0"/>
                <a:ea typeface="Seravek" charset="0"/>
                <a:cs typeface="Seravek" charset="0"/>
              </a:rPr>
              <a:t>i</a:t>
            </a:r>
            <a:endParaRPr lang="en-US" sz="3200" dirty="0">
              <a:solidFill>
                <a:srgbClr val="FF0000"/>
              </a:solidFill>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Seravek" charset="0"/>
                <a:ea typeface="Seravek" charset="0"/>
                <a:cs typeface="Seravek" charset="0"/>
              </a:rPr>
              <a:t>1. Write </a:t>
            </a:r>
            <a:r>
              <a:rPr lang="en-US" sz="3200" dirty="0" err="1">
                <a:solidFill>
                  <a:srgbClr val="FF0000"/>
                </a:solidFill>
                <a:latin typeface="Seravek" charset="0"/>
                <a:ea typeface="Seravek" charset="0"/>
                <a:cs typeface="Seravek" charset="0"/>
              </a:rPr>
              <a:t>t</a:t>
            </a:r>
            <a:r>
              <a:rPr lang="en-US" sz="3200" baseline="-25000" dirty="0" err="1">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2</a:t>
            </a:r>
            <a:r>
              <a:rPr lang="en-US" sz="3200" dirty="0" smtClean="0">
                <a:solidFill>
                  <a:srgbClr val="FF0000"/>
                </a:solidFill>
                <a:latin typeface="Seravek" charset="0"/>
                <a:ea typeface="Seravek" charset="0"/>
                <a:cs typeface="Seravek" charset="0"/>
              </a:rPr>
              <a:t> </a:t>
            </a:r>
            <a:r>
              <a:rPr lang="en-US" sz="3200" dirty="0">
                <a:solidFill>
                  <a:srgbClr val="FF0000"/>
                </a:solidFill>
                <a:latin typeface="Seravek" charset="0"/>
                <a:ea typeface="Seravek" charset="0"/>
                <a:cs typeface="Seravek" charset="0"/>
              </a:rPr>
              <a:t>* q</a:t>
            </a:r>
            <a:r>
              <a:rPr lang="en-US" sz="3200" baseline="-25000" dirty="0">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a:t>
            </a:r>
            <a:r>
              <a:rPr lang="en-US" sz="3200" dirty="0" err="1" smtClean="0">
                <a:solidFill>
                  <a:srgbClr val="FF0000"/>
                </a:solidFill>
                <a:latin typeface="Seravek" charset="0"/>
                <a:ea typeface="Seravek" charset="0"/>
                <a:cs typeface="Seravek" charset="0"/>
              </a:rPr>
              <a:t>r</a:t>
            </a:r>
            <a:r>
              <a:rPr lang="en-US" sz="3200" baseline="-25000" dirty="0" err="1" smtClean="0">
                <a:solidFill>
                  <a:srgbClr val="FF0000"/>
                </a:solidFill>
                <a:latin typeface="Seravek" charset="0"/>
                <a:ea typeface="Seravek" charset="0"/>
                <a:cs typeface="Seravek" charset="0"/>
              </a:rPr>
              <a:t>i</a:t>
            </a:r>
            <a:r>
              <a:rPr lang="en-US" sz="3200" baseline="-25000" dirty="0" smtClean="0">
                <a:solidFill>
                  <a:srgbClr val="FF0000"/>
                </a:solidFill>
                <a:latin typeface="Seravek" charset="0"/>
                <a:ea typeface="Seravek" charset="0"/>
                <a:cs typeface="Seravek" charset="0"/>
              </a:rPr>
              <a:t>.</a:t>
            </a:r>
            <a:endParaRPr lang="en-US" sz="3200" baseline="-25000" dirty="0">
              <a:solidFill>
                <a:srgbClr val="FF0000"/>
              </a:solidFill>
              <a:latin typeface="Seravek" charset="0"/>
              <a:ea typeface="Seravek" charset="0"/>
              <a:cs typeface="Seravek" charset="0"/>
            </a:endParaRPr>
          </a:p>
          <a:p>
            <a:pPr algn="ctr"/>
            <a:r>
              <a:rPr lang="en-US" sz="3200" dirty="0">
                <a:solidFill>
                  <a:srgbClr val="FF0000"/>
                </a:solidFill>
                <a:latin typeface="Seravek" charset="0"/>
                <a:ea typeface="Seravek" charset="0"/>
                <a:cs typeface="Seravek" charset="0"/>
              </a:rPr>
              <a:t>2. </a:t>
            </a:r>
            <a:r>
              <a:rPr lang="en-US" sz="3200" dirty="0" smtClean="0">
                <a:solidFill>
                  <a:srgbClr val="FF0000"/>
                </a:solidFill>
                <a:latin typeface="Seravek" charset="0"/>
                <a:ea typeface="Seravek" charset="0"/>
                <a:cs typeface="Seravek" charset="0"/>
              </a:rPr>
              <a:t>Group </a:t>
            </a:r>
            <a:r>
              <a:rPr lang="en-US" sz="3200" dirty="0">
                <a:solidFill>
                  <a:srgbClr val="FF0000"/>
                </a:solidFill>
                <a:latin typeface="Seravek" charset="0"/>
                <a:ea typeface="Seravek" charset="0"/>
                <a:cs typeface="Seravek" charset="0"/>
              </a:rPr>
              <a:t>all t with same </a:t>
            </a:r>
            <a:r>
              <a:rPr lang="en-US" sz="3200" dirty="0" smtClean="0">
                <a:solidFill>
                  <a:srgbClr val="FF0000"/>
                </a:solidFill>
                <a:latin typeface="Seravek" charset="0"/>
                <a:ea typeface="Seravek" charset="0"/>
                <a:cs typeface="Seravek" charset="0"/>
              </a:rPr>
              <a:t>r.</a:t>
            </a:r>
          </a:p>
          <a:p>
            <a:pPr algn="ctr"/>
            <a:r>
              <a:rPr lang="en-US" sz="3200" dirty="0" smtClean="0">
                <a:solidFill>
                  <a:srgbClr val="FF0000"/>
                </a:solidFill>
                <a:latin typeface="Seravek" charset="0"/>
                <a:ea typeface="Seravek" charset="0"/>
                <a:cs typeface="Seravek" charset="0"/>
              </a:rPr>
              <a:t>3. Enforce constraints</a:t>
            </a:r>
          </a:p>
          <a:p>
            <a:pPr algn="ctr"/>
            <a:r>
              <a:rPr lang="en-US" sz="3200" dirty="0" smtClean="0">
                <a:solidFill>
                  <a:srgbClr val="FF0000"/>
                </a:solidFill>
                <a:latin typeface="Seravek" charset="0"/>
                <a:ea typeface="Seravek" charset="0"/>
                <a:cs typeface="Seravek" charset="0"/>
              </a:rPr>
              <a:t>for each group.</a:t>
            </a:r>
            <a:endParaRPr lang="en-US" sz="3200" dirty="0">
              <a:solidFill>
                <a:srgbClr val="FF0000"/>
              </a:solidFill>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cxnSp>
        <p:nvCxnSpPr>
          <p:cNvPr id="5" name="Straight Arrow Connector 4"/>
          <p:cNvCxnSpPr/>
          <p:nvPr/>
        </p:nvCxnSpPr>
        <p:spPr>
          <a:xfrm flipV="1">
            <a:off x="207034" y="1104181"/>
            <a:ext cx="29329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3849" y="603849"/>
            <a:ext cx="2282997" cy="584775"/>
          </a:xfrm>
          <a:prstGeom prst="rect">
            <a:avLst/>
          </a:prstGeom>
          <a:noFill/>
        </p:spPr>
        <p:txBody>
          <a:bodyPr wrap="none" rtlCol="0">
            <a:spAutoFit/>
          </a:bodyPr>
          <a:lstStyle/>
          <a:p>
            <a:r>
              <a:rPr lang="en-US" sz="3200" smtClean="0">
                <a:latin typeface="Seravek" charset="0"/>
                <a:ea typeface="Seravek" charset="0"/>
                <a:cs typeface="Seravek" charset="0"/>
              </a:rPr>
              <a:t>Clock cycles</a:t>
            </a:r>
            <a:endParaRPr lang="en-US" sz="3200" dirty="0">
              <a:latin typeface="Seravek" charset="0"/>
              <a:ea typeface="Seravek" charset="0"/>
              <a:cs typeface="Seravek" charset="0"/>
            </a:endParaRPr>
          </a:p>
        </p:txBody>
      </p:sp>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162582"/>
    </mc:Choice>
    <mc:Fallback>
      <p:transition spd="slow" advTm="162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200"/>
                                  </p:stCondLst>
                                  <p:childTnLst>
                                    <p:set>
                                      <p:cBhvr>
                                        <p:cTn id="61" dur="1" fill="hold">
                                          <p:stCondLst>
                                            <p:cond delay="0"/>
                                          </p:stCondLst>
                                        </p:cTn>
                                        <p:tgtEl>
                                          <p:spTgt spid="432"/>
                                        </p:tgtEl>
                                        <p:attrNameLst>
                                          <p:attrName>style.visibility</p:attrName>
                                        </p:attrNameLst>
                                      </p:cBhvr>
                                      <p:to>
                                        <p:strVal val="visible"/>
                                      </p:to>
                                    </p:set>
                                  </p:childTnLst>
                                </p:cTn>
                              </p:par>
                            </p:childTnLst>
                          </p:cTn>
                        </p:par>
                        <p:par>
                          <p:cTn id="62" fill="hold">
                            <p:stCondLst>
                              <p:cond delay="200"/>
                            </p:stCondLst>
                            <p:childTnLst>
                              <p:par>
                                <p:cTn id="63" presetID="1" presetClass="entr" presetSubtype="0" fill="hold" nodeType="afterEffect">
                                  <p:stCondLst>
                                    <p:cond delay="200"/>
                                  </p:stCondLst>
                                  <p:childTnLst>
                                    <p:set>
                                      <p:cBhvr>
                                        <p:cTn id="64" dur="1" fill="hold">
                                          <p:stCondLst>
                                            <p:cond delay="0"/>
                                          </p:stCondLst>
                                        </p:cTn>
                                        <p:tgtEl>
                                          <p:spTgt spid="442"/>
                                        </p:tgtEl>
                                        <p:attrNameLst>
                                          <p:attrName>style.visibility</p:attrName>
                                        </p:attrNameLst>
                                      </p:cBhvr>
                                      <p:to>
                                        <p:strVal val="visible"/>
                                      </p:to>
                                    </p:set>
                                  </p:childTnLst>
                                </p:cTn>
                              </p:par>
                            </p:childTnLst>
                          </p:cTn>
                        </p:par>
                        <p:par>
                          <p:cTn id="65" fill="hold">
                            <p:stCondLst>
                              <p:cond delay="400"/>
                            </p:stCondLst>
                            <p:childTnLst>
                              <p:par>
                                <p:cTn id="66" presetID="1" presetClass="entr" presetSubtype="0" fill="hold" nodeType="afterEffect">
                                  <p:stCondLst>
                                    <p:cond delay="200"/>
                                  </p:stCondLst>
                                  <p:childTnLst>
                                    <p:set>
                                      <p:cBhvr>
                                        <p:cTn id="67" dur="1" fill="hold">
                                          <p:stCondLst>
                                            <p:cond delay="0"/>
                                          </p:stCondLst>
                                        </p:cTn>
                                        <p:tgtEl>
                                          <p:spTgt spid="452"/>
                                        </p:tgtEl>
                                        <p:attrNameLst>
                                          <p:attrName>style.visibility</p:attrName>
                                        </p:attrNameLst>
                                      </p:cBhvr>
                                      <p:to>
                                        <p:strVal val="visible"/>
                                      </p:to>
                                    </p:set>
                                  </p:childTnLst>
                                </p:cTn>
                              </p:par>
                            </p:childTnLst>
                          </p:cTn>
                        </p:par>
                        <p:par>
                          <p:cTn id="68" fill="hold">
                            <p:stCondLst>
                              <p:cond delay="600"/>
                            </p:stCondLst>
                            <p:childTnLst>
                              <p:par>
                                <p:cTn id="69" presetID="1" presetClass="entr" presetSubtype="0" fill="hold" nodeType="afterEffect">
                                  <p:stCondLst>
                                    <p:cond delay="200"/>
                                  </p:stCondLst>
                                  <p:childTnLst>
                                    <p:set>
                                      <p:cBhvr>
                                        <p:cTn id="70" dur="1" fill="hold">
                                          <p:stCondLst>
                                            <p:cond delay="0"/>
                                          </p:stCondLst>
                                        </p:cTn>
                                        <p:tgtEl>
                                          <p:spTgt spid="4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77">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7">
                                            <p:txEl>
                                              <p:pRg st="2" end="2"/>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mc:Choice xmlns:p14="http://schemas.microsoft.com/office/powerpoint/2010/main" Requires="p14">
      <p:transition spd="slow" p14:dur="2000" advTm="56939"/>
    </mc:Choice>
    <mc:Fallback>
      <p:transition spd="slow" advTm="56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mc:Choice xmlns:p14="http://schemas.microsoft.com/office/powerpoint/2010/main" Requires="p14">
      <p:transition spd="slow" p14:dur="2000" advTm="7930"/>
    </mc:Choice>
    <mc:Fallback>
      <p:transition spd="slow" advTm="7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mc:Choice xmlns:p14="http://schemas.microsoft.com/office/powerpoint/2010/main" Requires="p14">
      <p:transition spd="slow" p14:dur="2000" advTm="6564"/>
    </mc:Choice>
    <mc:Fallback>
      <p:transition spd="slow" advTm="6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mc:Choice xmlns:p14="http://schemas.microsoft.com/office/powerpoint/2010/main" Requires="p14">
      <p:transition spd="slow" p14:dur="2000" advTm="22641"/>
    </mc:Choice>
    <mc:Fallback>
      <p:transition spd="slow" advTm="22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mc:Choice xmlns:p14="http://schemas.microsoft.com/office/powerpoint/2010/main" Requires="p14">
      <p:transition spd="slow" p14:dur="2000" advTm="17508"/>
    </mc:Choice>
    <mc:Fallback>
      <p:transition spd="slow" advTm="17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a:xfrm>
            <a:off x="838200" y="1097218"/>
            <a:ext cx="10515600" cy="5355339"/>
          </a:xfrm>
        </p:spPr>
        <p:txBody>
          <a:bodyPr>
            <a:normAutofit/>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Several optimizations to reduce the cost of storing an entire program.</a:t>
            </a:r>
          </a:p>
          <a:p>
            <a:endParaRPr lang="en-US" dirty="0" smtClean="0"/>
          </a:p>
          <a:p>
            <a:r>
              <a:rPr lang="en-US" dirty="0" err="1" smtClean="0"/>
              <a:t>dRMT</a:t>
            </a:r>
            <a:r>
              <a:rPr lang="en-US" dirty="0" smtClean="0"/>
              <a:t> crossbar</a:t>
            </a:r>
          </a:p>
          <a:p>
            <a:pPr lvl="1"/>
            <a:r>
              <a:rPr lang="en-US" dirty="0" smtClean="0"/>
              <a:t>Wiring problem: Need wires to connect every processor-cluster pair.</a:t>
            </a:r>
          </a:p>
          <a:p>
            <a:pPr lvl="1"/>
            <a:r>
              <a:rPr lang="en-US" dirty="0" smtClean="0"/>
              <a:t>New crossbar design significantly reduces wire count.</a:t>
            </a:r>
          </a:p>
          <a:p>
            <a:pPr lvl="1"/>
            <a:r>
              <a:rPr lang="en-US" dirty="0" smtClean="0"/>
              <a:t>Can scale to 32 processors with manual routing of crossbar’s wires.</a:t>
            </a:r>
          </a:p>
          <a:p>
            <a:pPr lvl="1"/>
            <a:r>
              <a:rPr lang="en-US" dirty="0" smtClean="0"/>
              <a:t>Seems hard to go beyond 32, but 32 is competitive with existing chips.</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mc:Choice xmlns:p14="http://schemas.microsoft.com/office/powerpoint/2010/main" Requires="p14">
      <p:transition spd="slow" p14:dur="2000" advTm="120644"/>
    </mc:Choice>
    <mc:Fallback>
      <p:transition spd="slow" advTm="120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areas of RMT and </a:t>
            </a:r>
            <a:r>
              <a:rPr lang="en-US" dirty="0" err="1" smtClean="0"/>
              <a:t>dRMT</a:t>
            </a:r>
            <a:r>
              <a:rPr lang="en-US" dirty="0" smtClean="0"/>
              <a:t> logic</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mc:Choice xmlns:p14="http://schemas.microsoft.com/office/powerpoint/2010/main" Requires="p14">
      <p:transition spd="slow" p14:dur="2000" advTm="37466"/>
    </mc:Choice>
    <mc:Fallback>
      <p:transition spd="slow" advTm="37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67106"/>
    </mc:Choice>
    <mc:Fallback>
      <p:transition spd="slow" advTm="67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65671" y="2632721"/>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1489648" y="826495"/>
            <a:ext cx="8913809" cy="4492277"/>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7971114"/>
      </p:ext>
    </p:extLst>
  </p:cSld>
  <p:clrMapOvr>
    <a:masterClrMapping/>
  </p:clrMapOvr>
  <mc:AlternateContent xmlns:mc="http://schemas.openxmlformats.org/markup-compatibility/2006">
    <mc:Choice xmlns:p14="http://schemas.microsoft.com/office/powerpoint/2010/main" Requires="p14">
      <p:transition spd="slow" p14:dur="2000" advTm="23525"/>
    </mc:Choice>
    <mc:Fallback>
      <p:transition spd="slow" advTm="23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31</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16074"/>
    </mc:Choice>
    <mc:Fallback>
      <p:transition advTm="16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45</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2085">
        <p:fade/>
      </p:transition>
    </mc:Choice>
    <mc:Fallback>
      <p:transition spd="med" advTm="220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6604">
        <p:fade/>
      </p:transition>
    </mc:Choice>
    <mc:Fallback>
      <p:transition spd="med" advTm="266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25122">
        <p:fade/>
      </p:transition>
    </mc:Choice>
    <mc:Fallback>
      <p:transition spd="med" advTm="251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10044"/>
    </mc:Choice>
    <mc:Fallback>
      <p:transition advTm="10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couples memory allocation with </a:t>
            </a:r>
            <a:r>
              <a:rPr lang="en-US" dirty="0" err="1" smtClean="0"/>
              <a:t>match+action</a:t>
            </a:r>
            <a:r>
              <a:rPr lang="en-US" dirty="0" smtClean="0"/>
              <a:t> allocation</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477328"/>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105013"/>
    </mc:Choice>
    <mc:Fallback>
      <p:transition spd="slow" advTm="105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2|10.1|5.6|9.1|2.6|2.1"/>
</p:tagLst>
</file>

<file path=ppt/tags/tag10.xml><?xml version="1.0" encoding="utf-8"?>
<p:tagLst xmlns:a="http://schemas.openxmlformats.org/drawingml/2006/main" xmlns:r="http://schemas.openxmlformats.org/officeDocument/2006/relationships" xmlns:p="http://schemas.openxmlformats.org/presentationml/2006/main">
  <p:tag name="TIMING" val="|16.4|1.4|38.7"/>
</p:tagLst>
</file>

<file path=ppt/tags/tag11.xml><?xml version="1.0" encoding="utf-8"?>
<p:tagLst xmlns:a="http://schemas.openxmlformats.org/drawingml/2006/main" xmlns:r="http://schemas.openxmlformats.org/officeDocument/2006/relationships" xmlns:p="http://schemas.openxmlformats.org/presentationml/2006/main">
  <p:tag name="TIMING" val="|5.3|7.9|5.9|8.9|4.9|14.4|5.1"/>
</p:tagLst>
</file>

<file path=ppt/tags/tag12.xml><?xml version="1.0" encoding="utf-8"?>
<p:tagLst xmlns:a="http://schemas.openxmlformats.org/drawingml/2006/main" xmlns:r="http://schemas.openxmlformats.org/officeDocument/2006/relationships" xmlns:p="http://schemas.openxmlformats.org/presentationml/2006/main">
  <p:tag name="TIMING" val="|4.8|6.6|14"/>
</p:tagLst>
</file>

<file path=ppt/tags/tag13.xml><?xml version="1.0" encoding="utf-8"?>
<p:tagLst xmlns:a="http://schemas.openxmlformats.org/drawingml/2006/main" xmlns:r="http://schemas.openxmlformats.org/officeDocument/2006/relationships" xmlns:p="http://schemas.openxmlformats.org/presentationml/2006/main">
  <p:tag name="TIMING" val="|3.7"/>
</p:tagLst>
</file>

<file path=ppt/tags/tag14.xml><?xml version="1.0" encoding="utf-8"?>
<p:tagLst xmlns:a="http://schemas.openxmlformats.org/drawingml/2006/main" xmlns:r="http://schemas.openxmlformats.org/officeDocument/2006/relationships" xmlns:p="http://schemas.openxmlformats.org/presentationml/2006/main">
  <p:tag name="TIMING" val="|18.8"/>
</p:tagLst>
</file>

<file path=ppt/tags/tag15.xml><?xml version="1.0" encoding="utf-8"?>
<p:tagLst xmlns:a="http://schemas.openxmlformats.org/drawingml/2006/main" xmlns:r="http://schemas.openxmlformats.org/officeDocument/2006/relationships" xmlns:p="http://schemas.openxmlformats.org/presentationml/2006/main">
  <p:tag name="TIMING" val="|21.4|5.2|7|12.4|8.9|9.8|14.8|15.9|39.6|9.6|11.7"/>
</p:tagLst>
</file>

<file path=ppt/tags/tag16.xml><?xml version="1.0" encoding="utf-8"?>
<p:tagLst xmlns:a="http://schemas.openxmlformats.org/drawingml/2006/main" xmlns:r="http://schemas.openxmlformats.org/officeDocument/2006/relationships" xmlns:p="http://schemas.openxmlformats.org/presentationml/2006/main">
  <p:tag name="TIMING" val="|8.1|6"/>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2.2|8.5"/>
</p:tagLst>
</file>

<file path=ppt/tags/tag19.xml><?xml version="1.0" encoding="utf-8"?>
<p:tagLst xmlns:a="http://schemas.openxmlformats.org/drawingml/2006/main" xmlns:r="http://schemas.openxmlformats.org/officeDocument/2006/relationships" xmlns:p="http://schemas.openxmlformats.org/presentationml/2006/main">
  <p:tag name="TIMING" val="|6.2|0.7|1.7|9.2|25.4|9.8|29.8|6|14.2"/>
</p:tagLst>
</file>

<file path=ppt/tags/tag2.xml><?xml version="1.0" encoding="utf-8"?>
<p:tagLst xmlns:a="http://schemas.openxmlformats.org/drawingml/2006/main" xmlns:r="http://schemas.openxmlformats.org/officeDocument/2006/relationships" xmlns:p="http://schemas.openxmlformats.org/presentationml/2006/main">
  <p:tag name="TIMING" val="|2.9|45.6"/>
</p:tagLst>
</file>

<file path=ppt/tags/tag20.xml><?xml version="1.0" encoding="utf-8"?>
<p:tagLst xmlns:a="http://schemas.openxmlformats.org/drawingml/2006/main" xmlns:r="http://schemas.openxmlformats.org/officeDocument/2006/relationships" xmlns:p="http://schemas.openxmlformats.org/presentationml/2006/main">
  <p:tag name="TIMING" val="|14.2|6.6"/>
</p:tagLst>
</file>

<file path=ppt/tags/tag21.xml><?xml version="1.0" encoding="utf-8"?>
<p:tagLst xmlns:a="http://schemas.openxmlformats.org/drawingml/2006/main" xmlns:r="http://schemas.openxmlformats.org/officeDocument/2006/relationships" xmlns:p="http://schemas.openxmlformats.org/presentationml/2006/main">
  <p:tag name="TIMING" val="|13.4|5.5"/>
</p:tagLst>
</file>

<file path=ppt/tags/tag3.xml><?xml version="1.0" encoding="utf-8"?>
<p:tagLst xmlns:a="http://schemas.openxmlformats.org/drawingml/2006/main" xmlns:r="http://schemas.openxmlformats.org/officeDocument/2006/relationships" xmlns:p="http://schemas.openxmlformats.org/presentationml/2006/main">
  <p:tag name="TIMING" val="|3.8"/>
</p:tagLst>
</file>

<file path=ppt/tags/tag4.xml><?xml version="1.0" encoding="utf-8"?>
<p:tagLst xmlns:a="http://schemas.openxmlformats.org/drawingml/2006/main" xmlns:r="http://schemas.openxmlformats.org/officeDocument/2006/relationships" xmlns:p="http://schemas.openxmlformats.org/presentationml/2006/main">
  <p:tag name="TIMING" val="|19.9|1.4"/>
</p:tagLst>
</file>

<file path=ppt/tags/tag5.xml><?xml version="1.0" encoding="utf-8"?>
<p:tagLst xmlns:a="http://schemas.openxmlformats.org/drawingml/2006/main" xmlns:r="http://schemas.openxmlformats.org/officeDocument/2006/relationships" xmlns:p="http://schemas.openxmlformats.org/presentationml/2006/main">
  <p:tag name="TIMING" val="|3.5|0.7|0.6|1.7|0.5"/>
</p:tagLst>
</file>

<file path=ppt/tags/tag6.xml><?xml version="1.0" encoding="utf-8"?>
<p:tagLst xmlns:a="http://schemas.openxmlformats.org/drawingml/2006/main" xmlns:r="http://schemas.openxmlformats.org/officeDocument/2006/relationships" xmlns:p="http://schemas.openxmlformats.org/presentationml/2006/main">
  <p:tag name="TIMING" val="|18.4|16.7|5.3|22.6|14.8"/>
</p:tagLst>
</file>

<file path=ppt/tags/tag7.xml><?xml version="1.0" encoding="utf-8"?>
<p:tagLst xmlns:a="http://schemas.openxmlformats.org/drawingml/2006/main" xmlns:r="http://schemas.openxmlformats.org/officeDocument/2006/relationships" xmlns:p="http://schemas.openxmlformats.org/presentationml/2006/main">
  <p:tag name="TIMING" val="|15.2|7.4|9.5"/>
</p:tagLst>
</file>

<file path=ppt/tags/tag8.xml><?xml version="1.0" encoding="utf-8"?>
<p:tagLst xmlns:a="http://schemas.openxmlformats.org/drawingml/2006/main" xmlns:r="http://schemas.openxmlformats.org/officeDocument/2006/relationships" xmlns:p="http://schemas.openxmlformats.org/presentationml/2006/main">
  <p:tag name="TIMING" val="|10.3|26.2|4|7.2|17.3|20.8"/>
</p:tagLst>
</file>

<file path=ppt/tags/tag9.xml><?xml version="1.0" encoding="utf-8"?>
<p:tagLst xmlns:a="http://schemas.openxmlformats.org/drawingml/2006/main" xmlns:r="http://schemas.openxmlformats.org/officeDocument/2006/relationships" xmlns:p="http://schemas.openxmlformats.org/presentationml/2006/main">
  <p:tag name="TIMING" val="|5.5|6.9|3.5|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12303</TotalTime>
  <Words>6890</Words>
  <Application>Microsoft Macintosh PowerPoint</Application>
  <PresentationFormat>Widescreen</PresentationFormat>
  <Paragraphs>1357</Paragraphs>
  <Slides>48</Slides>
  <Notes>45</Notes>
  <HiddenSlides>1</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areas of RMT and dRMT logic</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2805</cp:revision>
  <dcterms:created xsi:type="dcterms:W3CDTF">2017-05-13T13:11:05Z</dcterms:created>
  <dcterms:modified xsi:type="dcterms:W3CDTF">2017-08-22T07:41:09Z</dcterms:modified>
</cp:coreProperties>
</file>